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8" r:id="rId5"/>
    <p:sldId id="259" r:id="rId6"/>
    <p:sldId id="360" r:id="rId7"/>
    <p:sldId id="271" r:id="rId8"/>
    <p:sldId id="358" r:id="rId9"/>
    <p:sldId id="270" r:id="rId10"/>
    <p:sldId id="256" r:id="rId11"/>
    <p:sldId id="369" r:id="rId12"/>
    <p:sldId id="362" r:id="rId13"/>
    <p:sldId id="359" r:id="rId14"/>
    <p:sldId id="361" r:id="rId15"/>
    <p:sldId id="363" r:id="rId16"/>
    <p:sldId id="364" r:id="rId17"/>
    <p:sldId id="367" r:id="rId18"/>
    <p:sldId id="365" r:id="rId19"/>
    <p:sldId id="370" r:id="rId20"/>
    <p:sldId id="36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0EC61-AB96-491F-B08A-D34B844C5F5F}" v="395" dt="2022-05-13T07:54:47.443"/>
    <p1510:client id="{B979FD73-9639-477A-9258-A5BEBDC44BB4}" vWet="6" dt="2022-05-13T07:48:02.393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9" autoAdjust="0"/>
    <p:restoredTop sz="79735" autoAdjust="0"/>
  </p:normalViewPr>
  <p:slideViewPr>
    <p:cSldViewPr snapToGrid="0">
      <p:cViewPr varScale="1">
        <p:scale>
          <a:sx n="103" d="100"/>
          <a:sy n="103" d="100"/>
        </p:scale>
        <p:origin x="13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6E10EC61-AB96-491F-B08A-D34B844C5F5F}"/>
    <pc:docChg chg="undo custSel addSld modSld sldOrd">
      <pc:chgData name="Gerjan de Ruiter" userId="5d7c516b-9dcd-41a8-99d3-54425d29895b" providerId="ADAL" clId="{6E10EC61-AB96-491F-B08A-D34B844C5F5F}" dt="2022-05-13T07:54:47.444" v="518"/>
      <pc:docMkLst>
        <pc:docMk/>
      </pc:docMkLst>
      <pc:sldChg chg="modSp mod">
        <pc:chgData name="Gerjan de Ruiter" userId="5d7c516b-9dcd-41a8-99d3-54425d29895b" providerId="ADAL" clId="{6E10EC61-AB96-491F-B08A-D34B844C5F5F}" dt="2022-05-13T07:48:18.527" v="137" actId="12"/>
        <pc:sldMkLst>
          <pc:docMk/>
          <pc:sldMk cId="1914404811" sldId="258"/>
        </pc:sldMkLst>
        <pc:spChg chg="mod">
          <ac:chgData name="Gerjan de Ruiter" userId="5d7c516b-9dcd-41a8-99d3-54425d29895b" providerId="ADAL" clId="{6E10EC61-AB96-491F-B08A-D34B844C5F5F}" dt="2022-05-13T07:47:39.412" v="133" actId="12"/>
          <ac:spMkLst>
            <pc:docMk/>
            <pc:sldMk cId="1914404811" sldId="258"/>
            <ac:spMk id="5" creationId="{D3700955-4AB3-462E-A398-76CFA58BDAB0}"/>
          </ac:spMkLst>
        </pc:spChg>
        <pc:spChg chg="mod">
          <ac:chgData name="Gerjan de Ruiter" userId="5d7c516b-9dcd-41a8-99d3-54425d29895b" providerId="ADAL" clId="{6E10EC61-AB96-491F-B08A-D34B844C5F5F}" dt="2022-05-13T07:47:31.021" v="132" actId="113"/>
          <ac:spMkLst>
            <pc:docMk/>
            <pc:sldMk cId="1914404811" sldId="258"/>
            <ac:spMk id="6" creationId="{81B96BA2-902A-4078-8942-E8A2417A9A29}"/>
          </ac:spMkLst>
        </pc:spChg>
        <pc:spChg chg="mod">
          <ac:chgData name="Gerjan de Ruiter" userId="5d7c516b-9dcd-41a8-99d3-54425d29895b" providerId="ADAL" clId="{6E10EC61-AB96-491F-B08A-D34B844C5F5F}" dt="2022-05-13T07:48:18.527" v="137" actId="12"/>
          <ac:spMkLst>
            <pc:docMk/>
            <pc:sldMk cId="1914404811" sldId="258"/>
            <ac:spMk id="10" creationId="{60253159-9685-4938-B8A7-8D90D4ABB2F1}"/>
          </ac:spMkLst>
        </pc:spChg>
      </pc:sldChg>
      <pc:sldChg chg="modSp mod">
        <pc:chgData name="Gerjan de Ruiter" userId="5d7c516b-9dcd-41a8-99d3-54425d29895b" providerId="ADAL" clId="{6E10EC61-AB96-491F-B08A-D34B844C5F5F}" dt="2022-05-13T07:49:20.427" v="147" actId="255"/>
        <pc:sldMkLst>
          <pc:docMk/>
          <pc:sldMk cId="337836296" sldId="363"/>
        </pc:sldMkLst>
        <pc:spChg chg="mod">
          <ac:chgData name="Gerjan de Ruiter" userId="5d7c516b-9dcd-41a8-99d3-54425d29895b" providerId="ADAL" clId="{6E10EC61-AB96-491F-B08A-D34B844C5F5F}" dt="2022-05-13T07:49:20.427" v="147" actId="255"/>
          <ac:spMkLst>
            <pc:docMk/>
            <pc:sldMk cId="337836296" sldId="363"/>
            <ac:spMk id="4" creationId="{D22FC421-1DA0-5B18-E39B-26031DCBD0B3}"/>
          </ac:spMkLst>
        </pc:spChg>
      </pc:sldChg>
      <pc:sldChg chg="addSp modSp mod">
        <pc:chgData name="Gerjan de Ruiter" userId="5d7c516b-9dcd-41a8-99d3-54425d29895b" providerId="ADAL" clId="{6E10EC61-AB96-491F-B08A-D34B844C5F5F}" dt="2022-05-13T07:41:26.542" v="5" actId="1076"/>
        <pc:sldMkLst>
          <pc:docMk/>
          <pc:sldMk cId="1955036677" sldId="364"/>
        </pc:sldMkLst>
        <pc:picChg chg="add mod modCrop">
          <ac:chgData name="Gerjan de Ruiter" userId="5d7c516b-9dcd-41a8-99d3-54425d29895b" providerId="ADAL" clId="{6E10EC61-AB96-491F-B08A-D34B844C5F5F}" dt="2022-05-13T07:41:26.542" v="5" actId="1076"/>
          <ac:picMkLst>
            <pc:docMk/>
            <pc:sldMk cId="1955036677" sldId="364"/>
            <ac:picMk id="7" creationId="{1A2300EB-4329-BCA6-1B29-55C4FD847399}"/>
          </ac:picMkLst>
        </pc:picChg>
      </pc:sldChg>
      <pc:sldChg chg="delSp modSp mod ord">
        <pc:chgData name="Gerjan de Ruiter" userId="5d7c516b-9dcd-41a8-99d3-54425d29895b" providerId="ADAL" clId="{6E10EC61-AB96-491F-B08A-D34B844C5F5F}" dt="2022-05-13T07:54:47.444" v="518"/>
        <pc:sldMkLst>
          <pc:docMk/>
          <pc:sldMk cId="2121012880" sldId="368"/>
        </pc:sldMkLst>
        <pc:spChg chg="del">
          <ac:chgData name="Gerjan de Ruiter" userId="5d7c516b-9dcd-41a8-99d3-54425d29895b" providerId="ADAL" clId="{6E10EC61-AB96-491F-B08A-D34B844C5F5F}" dt="2022-05-13T07:54:39.936" v="516" actId="478"/>
          <ac:spMkLst>
            <pc:docMk/>
            <pc:sldMk cId="2121012880" sldId="368"/>
            <ac:spMk id="2" creationId="{49D27603-66DB-0D77-6B09-CE411052C570}"/>
          </ac:spMkLst>
        </pc:spChg>
        <pc:spChg chg="mod">
          <ac:chgData name="Gerjan de Ruiter" userId="5d7c516b-9dcd-41a8-99d3-54425d29895b" providerId="ADAL" clId="{6E10EC61-AB96-491F-B08A-D34B844C5F5F}" dt="2022-05-13T07:49:47.264" v="167" actId="20577"/>
          <ac:spMkLst>
            <pc:docMk/>
            <pc:sldMk cId="2121012880" sldId="368"/>
            <ac:spMk id="5" creationId="{169ADA66-14E4-ED2E-CF80-18DF02DBCF97}"/>
          </ac:spMkLst>
        </pc:spChg>
      </pc:sldChg>
      <pc:sldChg chg="addSp delSp modSp new mod modClrScheme chgLayout">
        <pc:chgData name="Gerjan de Ruiter" userId="5d7c516b-9dcd-41a8-99d3-54425d29895b" providerId="ADAL" clId="{6E10EC61-AB96-491F-B08A-D34B844C5F5F}" dt="2022-05-13T07:48:38.255" v="141" actId="20577"/>
        <pc:sldMkLst>
          <pc:docMk/>
          <pc:sldMk cId="3217823841" sldId="369"/>
        </pc:sldMkLst>
        <pc:spChg chg="del mod ord">
          <ac:chgData name="Gerjan de Ruiter" userId="5d7c516b-9dcd-41a8-99d3-54425d29895b" providerId="ADAL" clId="{6E10EC61-AB96-491F-B08A-D34B844C5F5F}" dt="2022-05-13T07:41:36.321" v="7" actId="700"/>
          <ac:spMkLst>
            <pc:docMk/>
            <pc:sldMk cId="3217823841" sldId="369"/>
            <ac:spMk id="2" creationId="{E40C3257-4581-3537-AA87-42C65E715E94}"/>
          </ac:spMkLst>
        </pc:spChg>
        <pc:spChg chg="del mod ord">
          <ac:chgData name="Gerjan de Ruiter" userId="5d7c516b-9dcd-41a8-99d3-54425d29895b" providerId="ADAL" clId="{6E10EC61-AB96-491F-B08A-D34B844C5F5F}" dt="2022-05-13T07:41:36.321" v="7" actId="700"/>
          <ac:spMkLst>
            <pc:docMk/>
            <pc:sldMk cId="3217823841" sldId="369"/>
            <ac:spMk id="3" creationId="{70B207BB-6631-AD68-E098-FDEE3F44801B}"/>
          </ac:spMkLst>
        </pc:spChg>
        <pc:spChg chg="add mod ord">
          <ac:chgData name="Gerjan de Ruiter" userId="5d7c516b-9dcd-41a8-99d3-54425d29895b" providerId="ADAL" clId="{6E10EC61-AB96-491F-B08A-D34B844C5F5F}" dt="2022-05-13T07:48:38.255" v="141" actId="20577"/>
          <ac:spMkLst>
            <pc:docMk/>
            <pc:sldMk cId="3217823841" sldId="369"/>
            <ac:spMk id="4" creationId="{023C0D77-CE05-1C48-3CAD-A5DC643A40A4}"/>
          </ac:spMkLst>
        </pc:spChg>
        <pc:spChg chg="add del mod ord">
          <ac:chgData name="Gerjan de Ruiter" userId="5d7c516b-9dcd-41a8-99d3-54425d29895b" providerId="ADAL" clId="{6E10EC61-AB96-491F-B08A-D34B844C5F5F}" dt="2022-05-13T07:42:23.039" v="111" actId="478"/>
          <ac:spMkLst>
            <pc:docMk/>
            <pc:sldMk cId="3217823841" sldId="369"/>
            <ac:spMk id="5" creationId="{4D66EA50-9482-25E2-5513-F99040D646D2}"/>
          </ac:spMkLst>
        </pc:spChg>
        <pc:spChg chg="add del mod ord">
          <ac:chgData name="Gerjan de Ruiter" userId="5d7c516b-9dcd-41a8-99d3-54425d29895b" providerId="ADAL" clId="{6E10EC61-AB96-491F-B08A-D34B844C5F5F}" dt="2022-05-13T07:41:36.919" v="8"/>
          <ac:spMkLst>
            <pc:docMk/>
            <pc:sldMk cId="3217823841" sldId="369"/>
            <ac:spMk id="6" creationId="{07815287-9748-4B44-AA90-225F969476FC}"/>
          </ac:spMkLst>
        </pc:spChg>
        <pc:picChg chg="add mod modCrop">
          <ac:chgData name="Gerjan de Ruiter" userId="5d7c516b-9dcd-41a8-99d3-54425d29895b" providerId="ADAL" clId="{6E10EC61-AB96-491F-B08A-D34B844C5F5F}" dt="2022-05-13T07:42:25.431" v="112" actId="1076"/>
          <ac:picMkLst>
            <pc:docMk/>
            <pc:sldMk cId="3217823841" sldId="369"/>
            <ac:picMk id="7" creationId="{5FC42014-58A6-1015-F84D-A4C9F9B159C2}"/>
          </ac:picMkLst>
        </pc:picChg>
      </pc:sldChg>
      <pc:sldChg chg="addSp delSp modSp add mod modAnim">
        <pc:chgData name="Gerjan de Ruiter" userId="5d7c516b-9dcd-41a8-99d3-54425d29895b" providerId="ADAL" clId="{6E10EC61-AB96-491F-B08A-D34B844C5F5F}" dt="2022-05-13T07:53:43.920" v="515" actId="20577"/>
        <pc:sldMkLst>
          <pc:docMk/>
          <pc:sldMk cId="1581538720" sldId="370"/>
        </pc:sldMkLst>
        <pc:spChg chg="mod">
          <ac:chgData name="Gerjan de Ruiter" userId="5d7c516b-9dcd-41a8-99d3-54425d29895b" providerId="ADAL" clId="{6E10EC61-AB96-491F-B08A-D34B844C5F5F}" dt="2022-05-13T07:53:18.634" v="458" actId="1076"/>
          <ac:spMkLst>
            <pc:docMk/>
            <pc:sldMk cId="1581538720" sldId="370"/>
            <ac:spMk id="2" creationId="{49D27603-66DB-0D77-6B09-CE411052C570}"/>
          </ac:spMkLst>
        </pc:spChg>
        <pc:spChg chg="add del mod">
          <ac:chgData name="Gerjan de Ruiter" userId="5d7c516b-9dcd-41a8-99d3-54425d29895b" providerId="ADAL" clId="{6E10EC61-AB96-491F-B08A-D34B844C5F5F}" dt="2022-05-13T07:53:05.172" v="455"/>
          <ac:spMkLst>
            <pc:docMk/>
            <pc:sldMk cId="1581538720" sldId="370"/>
            <ac:spMk id="3" creationId="{1E984652-3353-276A-722F-4AD33F4DAE8F}"/>
          </ac:spMkLst>
        </pc:spChg>
        <pc:spChg chg="mod">
          <ac:chgData name="Gerjan de Ruiter" userId="5d7c516b-9dcd-41a8-99d3-54425d29895b" providerId="ADAL" clId="{6E10EC61-AB96-491F-B08A-D34B844C5F5F}" dt="2022-05-13T07:53:43.920" v="515" actId="20577"/>
          <ac:spMkLst>
            <pc:docMk/>
            <pc:sldMk cId="1581538720" sldId="370"/>
            <ac:spMk id="4" creationId="{B38F589F-71FA-1874-9FAE-87C6F5903055}"/>
          </ac:spMkLst>
        </pc:spChg>
        <pc:spChg chg="mod">
          <ac:chgData name="Gerjan de Ruiter" userId="5d7c516b-9dcd-41a8-99d3-54425d29895b" providerId="ADAL" clId="{6E10EC61-AB96-491F-B08A-D34B844C5F5F}" dt="2022-05-13T07:50:16.102" v="185" actId="20577"/>
          <ac:spMkLst>
            <pc:docMk/>
            <pc:sldMk cId="1581538720" sldId="370"/>
            <ac:spMk id="5" creationId="{169ADA66-14E4-ED2E-CF80-18DF02DBCF97}"/>
          </ac:spMkLst>
        </pc:spChg>
        <pc:picChg chg="del">
          <ac:chgData name="Gerjan de Ruiter" userId="5d7c516b-9dcd-41a8-99d3-54425d29895b" providerId="ADAL" clId="{6E10EC61-AB96-491F-B08A-D34B844C5F5F}" dt="2022-05-13T07:50:04.710" v="168" actId="478"/>
          <ac:picMkLst>
            <pc:docMk/>
            <pc:sldMk cId="1581538720" sldId="370"/>
            <ac:picMk id="6" creationId="{82DF3382-EF1E-130F-BAF1-BEDE66AB9A37}"/>
          </ac:picMkLst>
        </pc:picChg>
        <pc:picChg chg="add del">
          <ac:chgData name="Gerjan de Ruiter" userId="5d7c516b-9dcd-41a8-99d3-54425d29895b" providerId="ADAL" clId="{6E10EC61-AB96-491F-B08A-D34B844C5F5F}" dt="2022-05-13T07:53:03.669" v="454"/>
          <ac:picMkLst>
            <pc:docMk/>
            <pc:sldMk cId="1581538720" sldId="370"/>
            <ac:picMk id="9218" creationId="{F7D17FCB-7463-A58C-27AA-1396CBAC5924}"/>
          </ac:picMkLst>
        </pc:picChg>
        <pc:picChg chg="add mod">
          <ac:chgData name="Gerjan de Ruiter" userId="5d7c516b-9dcd-41a8-99d3-54425d29895b" providerId="ADAL" clId="{6E10EC61-AB96-491F-B08A-D34B844C5F5F}" dt="2022-05-13T07:53:20.523" v="459" actId="1076"/>
          <ac:picMkLst>
            <pc:docMk/>
            <pc:sldMk cId="1581538720" sldId="370"/>
            <ac:picMk id="9220" creationId="{50C98442-9192-5F4D-1A7B-2E39D2CEE5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7A56C-702B-4D04-A1EC-DFABBAF68D51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21E9A-A05F-4E28-9DE1-DD61AE86D9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92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CFFE4-AE8B-499D-916C-0C6C9F16697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91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 en Ties werken aan de opdracht vanuit circulaire economie en </a:t>
            </a:r>
            <a:r>
              <a:rPr lang="nl-NL" dirty="0" err="1"/>
              <a:t>nevaeh</a:t>
            </a:r>
            <a:r>
              <a:rPr lang="nl-NL" dirty="0"/>
              <a:t> en </a:t>
            </a:r>
            <a:r>
              <a:rPr lang="nl-NL" dirty="0" err="1"/>
              <a:t>julian</a:t>
            </a:r>
            <a:r>
              <a:rPr lang="nl-NL" dirty="0"/>
              <a:t> werken aan de opdracht vanuit een water en energie oogpunt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21E9A-A05F-4E28-9DE1-DD61AE86D94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44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21E9A-A05F-4E28-9DE1-DD61AE86D94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10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83274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799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21397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448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66907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4006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26150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707255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47180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3028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376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0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6020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264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78600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616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70448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72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7227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804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97768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62639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2CB05-8CB7-A39F-3DE9-B687E7EA4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B68E65-596D-4701-B4EA-CBEE119DF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A211D5-CA90-8B9D-38DF-C53A1809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1046D2-72FB-9024-16CD-CC1F7589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C5EABF-2382-E954-FAE8-5E03FDBA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426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53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69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9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07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9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7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9842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8895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426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191FE620-1428-4D27-A30D-BE51F997EF17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82096692-BD6E-4ABF-A60D-31DF5E20502D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911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leefomgeving.nl/kaarten" TargetMode="External"/><Relationship Id="rId2" Type="http://schemas.openxmlformats.org/officeDocument/2006/relationships/hyperlink" Target="https://themasites.pbl.nl/atlas-regio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buurtmonitor.nl/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hyperlink" Target="http://www.edugis.nl/" TargetMode="External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790021" y="246850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Inrichting van een gebied 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6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Doelgroepanalyse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6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Beleid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Groen in de stad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6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Ontwerpen </a:t>
            </a:r>
            <a:endParaRPr kumimoji="0" lang="nl-NL" sz="160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2032960" y="3156784"/>
            <a:ext cx="3822007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Deskresearch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Fieldresearch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987932" y="6006621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rgbClr val="0006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3159931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075851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Kennistoets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Projectverslag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Presentatie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19071"/>
            <a:ext cx="840560" cy="709602"/>
          </a:xfrm>
          <a:prstGeom prst="rect">
            <a:avLst/>
          </a:prstGeom>
        </p:spPr>
      </p:pic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D1988CA8-35AF-4124-A9A8-779FEB52450C}"/>
              </a:ext>
            </a:extLst>
          </p:cNvPr>
          <p:cNvSpPr txBox="1">
            <a:spLocks/>
          </p:cNvSpPr>
          <p:nvPr/>
        </p:nvSpPr>
        <p:spPr bwMode="auto">
          <a:xfrm>
            <a:off x="2032961" y="1545775"/>
            <a:ext cx="3822007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Wanneer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Leerjaar 1, p</a:t>
            </a:r>
            <a:r>
              <a:rPr kumimoji="0" lang="nl-NL" sz="1800" i="0" u="none" strike="noStrike" kern="1200" cap="none" spc="0" normalizeH="0" baseline="0" noProof="0" dirty="0" err="1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eriode</a:t>
            </a: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Mei tot en met juli 2022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phic 2" descr="Maandkalender met effen opvulling">
            <a:extLst>
              <a:ext uri="{FF2B5EF4-FFF2-40B4-BE49-F238E27FC236}">
                <a16:creationId xmlns:a16="http://schemas.microsoft.com/office/drawing/2014/main" id="{D024A2F5-C035-4E3C-913B-791C1A175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021" y="14466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12F3E23-1B45-43F7-7960-6A93B701C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476" y="4662297"/>
            <a:ext cx="5645148" cy="40640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C1E78DD-D361-F794-B2B8-537DC4FE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Groepsverdeling 1B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F4DA2422-A855-A478-5EA2-31E846831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57685"/>
              </p:ext>
            </p:extLst>
          </p:nvPr>
        </p:nvGraphicFramePr>
        <p:xfrm>
          <a:off x="363894" y="1935519"/>
          <a:ext cx="5652730" cy="245172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86991">
                  <a:extLst>
                    <a:ext uri="{9D8B030D-6E8A-4147-A177-3AD203B41FA5}">
                      <a16:colId xmlns:a16="http://schemas.microsoft.com/office/drawing/2014/main" val="795038410"/>
                    </a:ext>
                  </a:extLst>
                </a:gridCol>
                <a:gridCol w="1174623">
                  <a:extLst>
                    <a:ext uri="{9D8B030D-6E8A-4147-A177-3AD203B41FA5}">
                      <a16:colId xmlns:a16="http://schemas.microsoft.com/office/drawing/2014/main" val="3204178130"/>
                    </a:ext>
                  </a:extLst>
                </a:gridCol>
                <a:gridCol w="1483736">
                  <a:extLst>
                    <a:ext uri="{9D8B030D-6E8A-4147-A177-3AD203B41FA5}">
                      <a16:colId xmlns:a16="http://schemas.microsoft.com/office/drawing/2014/main" val="1547294277"/>
                    </a:ext>
                  </a:extLst>
                </a:gridCol>
                <a:gridCol w="1607380">
                  <a:extLst>
                    <a:ext uri="{9D8B030D-6E8A-4147-A177-3AD203B41FA5}">
                      <a16:colId xmlns:a16="http://schemas.microsoft.com/office/drawing/2014/main" val="3361504913"/>
                    </a:ext>
                  </a:extLst>
                </a:gridCol>
              </a:tblGrid>
              <a:tr h="39480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u="none" strike="noStrike">
                          <a:effectLst/>
                        </a:rPr>
                        <a:t>CE</a:t>
                      </a: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u="none" strike="noStrike">
                          <a:effectLst/>
                        </a:rPr>
                        <a:t>SW</a:t>
                      </a: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u="none" strike="noStrike">
                          <a:effectLst/>
                        </a:rPr>
                        <a:t>VT</a:t>
                      </a: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u="none" strike="noStrike" dirty="0">
                          <a:effectLst/>
                        </a:rPr>
                        <a:t>WE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4946627"/>
                  </a:ext>
                </a:extLst>
              </a:tr>
              <a:tr h="394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Malou Hendriks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Teun Daanen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Jens Kettenis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Merel Bulten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836184"/>
                  </a:ext>
                </a:extLst>
              </a:tr>
              <a:tr h="394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Berend van Maaren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Youri Ernst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Brent Kaptein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Lieke Verwer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7320597"/>
                  </a:ext>
                </a:extLst>
              </a:tr>
              <a:tr h="394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Paul Vesseur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Tim Kuijpers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Willem Beckers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Fleur Beijer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6934702"/>
                  </a:ext>
                </a:extLst>
              </a:tr>
              <a:tr h="394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Dairo van Grootel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Yinthe de Blok 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Melle van </a:t>
                      </a:r>
                      <a:r>
                        <a:rPr lang="nl-NL" sz="1400" u="none" strike="noStrike" dirty="0" err="1">
                          <a:effectLst/>
                        </a:rPr>
                        <a:t>Maaren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Axel Noll 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8788079"/>
                  </a:ext>
                </a:extLst>
              </a:tr>
              <a:tr h="394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Boaz Sirait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 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1113248"/>
                  </a:ext>
                </a:extLst>
              </a:tr>
            </a:tbl>
          </a:graphicData>
        </a:graphic>
      </p:graphicFrame>
      <p:pic>
        <p:nvPicPr>
          <p:cNvPr id="7" name="Picture 4" descr="Samenwerken 3.0, een noodzaak! - IEP Nederland - NLP - Provocatief -  MindSonar">
            <a:extLst>
              <a:ext uri="{FF2B5EF4-FFF2-40B4-BE49-F238E27FC236}">
                <a16:creationId xmlns:a16="http://schemas.microsoft.com/office/drawing/2014/main" id="{89FC317B-C432-72D5-B905-64036C243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73" y="2795795"/>
            <a:ext cx="3676783" cy="14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3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5BFAA-5A9B-45A2-902C-C856D409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Groepswerk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FFBF4B0-FCC7-42BF-9A7E-B2F9F28427FC}"/>
              </a:ext>
            </a:extLst>
          </p:cNvPr>
          <p:cNvSpPr txBox="1"/>
          <p:nvPr/>
        </p:nvSpPr>
        <p:spPr>
          <a:xfrm>
            <a:off x="371476" y="892626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/>
              <a:t>Je gaat met een groep aan de slag met één van de opdrachten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/>
              <a:t>Groepjes worden samengesteld vanuit je eigen klas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/>
              <a:t>Je mag voorkeuren doorgeven, wij proberen daar rekening mee te houden</a:t>
            </a:r>
          </a:p>
          <a:p>
            <a:endParaRPr lang="nl-NL" sz="2800" dirty="0"/>
          </a:p>
          <a:p>
            <a:r>
              <a:rPr lang="nl-NL" sz="2400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E051783-2865-4C3A-AF0A-8527B8F5E560}"/>
              </a:ext>
            </a:extLst>
          </p:cNvPr>
          <p:cNvSpPr txBox="1">
            <a:spLocks/>
          </p:cNvSpPr>
          <p:nvPr/>
        </p:nvSpPr>
        <p:spPr>
          <a:xfrm>
            <a:off x="262619" y="2734328"/>
            <a:ext cx="87521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/>
              <a:t>Per groep maak je samen een samenwerkingsovereenkomst incl. persoonlijke leerdoelen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/>
              <a:t>Die is uitgangspunt voor jullie en voor ons als docenten in de 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/>
              <a:t>We besteden deze periode aandacht aan de inzet &amp; productiviteit van iedereen: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nl-NL" sz="2200" dirty="0"/>
              <a:t>Maak duidelijke afspraken over taken, rollen en deadlines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nl-NL" sz="2200" dirty="0"/>
              <a:t>Hou een logboek bij van activiteiten en afspraken 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nl-NL" sz="2200" dirty="0"/>
              <a:t>Spreek af wie in welke kleur teksten maakt voor het verslag </a:t>
            </a:r>
          </a:p>
        </p:txBody>
      </p:sp>
      <p:pic>
        <p:nvPicPr>
          <p:cNvPr id="2050" name="Picture 2" descr="De kracht van groepswerk - Sociaal Domein Veenendaal">
            <a:extLst>
              <a:ext uri="{FF2B5EF4-FFF2-40B4-BE49-F238E27FC236}">
                <a16:creationId xmlns:a16="http://schemas.microsoft.com/office/drawing/2014/main" id="{41920347-4549-4A2C-9C42-708A3960C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14" y="2016010"/>
            <a:ext cx="2780858" cy="336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2FC421-1DA0-5B18-E39B-26031DCBD0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059" y="1311739"/>
            <a:ext cx="4823846" cy="442912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Vandaag is de samenwerkingsovereenkomst opgesteld.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sz="1600" dirty="0"/>
              <a:t>1. Contactgegevens 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Basis van Samenwerking</a:t>
            </a:r>
          </a:p>
          <a:p>
            <a:pPr marL="0" indent="0">
              <a:buNone/>
            </a:pPr>
            <a:r>
              <a:rPr lang="nl-NL" sz="1600" dirty="0"/>
              <a:t>2. Regels </a:t>
            </a:r>
          </a:p>
          <a:p>
            <a:pPr marL="0" indent="0">
              <a:buNone/>
            </a:pPr>
            <a:r>
              <a:rPr lang="nl-NL" sz="1600" dirty="0"/>
              <a:t>2.1 Regels over de aanwezigheid</a:t>
            </a:r>
          </a:p>
          <a:p>
            <a:pPr marL="0" indent="0">
              <a:buNone/>
            </a:pPr>
            <a:r>
              <a:rPr lang="nl-NL" sz="1600" dirty="0"/>
              <a:t>2.2 Regels over vergaderingen </a:t>
            </a:r>
          </a:p>
          <a:p>
            <a:pPr marL="0" indent="0">
              <a:buNone/>
            </a:pPr>
            <a:r>
              <a:rPr lang="nl-NL" sz="1600" dirty="0"/>
              <a:t>2.3 Regels over deadlines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3. Consequenties 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4. Verwachtingen groepsleden 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5. Verslaglegging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6. Bijlages </a:t>
            </a:r>
          </a:p>
          <a:p>
            <a:pPr marL="0" indent="0">
              <a:buNone/>
            </a:pPr>
            <a:r>
              <a:rPr lang="nl-NL" sz="1600" dirty="0"/>
              <a:t> </a:t>
            </a:r>
          </a:p>
          <a:p>
            <a:pPr marL="0" indent="0">
              <a:buNone/>
            </a:pPr>
            <a:r>
              <a:rPr lang="nl-NL" sz="1600" dirty="0"/>
              <a:t>Bijlage 1: Rooster</a:t>
            </a:r>
          </a:p>
          <a:p>
            <a:pPr marL="0" indent="0">
              <a:buNone/>
            </a:pPr>
            <a:r>
              <a:rPr lang="nl-NL" sz="1600" dirty="0"/>
              <a:t>Bijlage 2: Persoonlijke leerdoelen </a:t>
            </a:r>
          </a:p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C1E78DD-D361-F794-B2B8-537DC4FE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Samenwerkingsovereenkomst</a:t>
            </a:r>
          </a:p>
        </p:txBody>
      </p:sp>
      <p:pic>
        <p:nvPicPr>
          <p:cNvPr id="4098" name="Picture 2" descr="Effectiever samenwerken in corona tijden met behulp van ervaringsleren -  Outing Holland">
            <a:extLst>
              <a:ext uri="{FF2B5EF4-FFF2-40B4-BE49-F238E27FC236}">
                <a16:creationId xmlns:a16="http://schemas.microsoft.com/office/drawing/2014/main" id="{FDEAE957-6247-4410-4280-4FE23A9FD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05" y="1736234"/>
            <a:ext cx="5478914" cy="37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69ADA66-14E4-ED2E-CF80-18DF02DB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5. Desk research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F589F-71FA-1874-9FAE-87C6F5903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dirty="0"/>
              <a:t>Wat voor informatie is er allemaal te vinden over het gebied?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Minimale informatie over de volgende onderwerpen: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nl-NL" dirty="0"/>
              <a:t>Grondsoort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nl-NL" dirty="0"/>
              <a:t>Flora en fauna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nl-NL" dirty="0"/>
              <a:t>Infrastructuur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nl-NL" dirty="0"/>
              <a:t>Historie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</p:txBody>
      </p:sp>
      <p:pic>
        <p:nvPicPr>
          <p:cNvPr id="3074" name="Picture 2" descr="Broekhoff online: Een model om deskresearch te doen">
            <a:extLst>
              <a:ext uri="{FF2B5EF4-FFF2-40B4-BE49-F238E27FC236}">
                <a16:creationId xmlns:a16="http://schemas.microsoft.com/office/drawing/2014/main" id="{A460CF9B-404F-0F1A-0711-5CDFB53C47F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t="-13446" b="-21591"/>
          <a:stretch/>
        </p:blipFill>
        <p:spPr bwMode="auto">
          <a:xfrm>
            <a:off x="6175377" y="10"/>
            <a:ext cx="601662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C74B4B1E-AFB1-AE92-35A3-032A249D5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2300EB-4329-BCA6-1B29-55C4FD847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08" t="30347" r="12143" b="53748"/>
          <a:stretch/>
        </p:blipFill>
        <p:spPr>
          <a:xfrm>
            <a:off x="371475" y="4599992"/>
            <a:ext cx="6402971" cy="17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3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2CA2F-F2D7-2506-7657-659C1BD6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GIS, GEO-informatie systemen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BD8F84-63E1-44B7-5055-672BA4E6F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TIP. GIS, </a:t>
            </a:r>
            <a:r>
              <a:rPr lang="nl-NL" dirty="0" err="1"/>
              <a:t>geo-informaticie</a:t>
            </a:r>
            <a:r>
              <a:rPr lang="nl-NL" dirty="0"/>
              <a:t> systemen zoals </a:t>
            </a:r>
            <a:r>
              <a:rPr lang="nl-NL" dirty="0" err="1"/>
              <a:t>google.maps</a:t>
            </a:r>
            <a:r>
              <a:rPr lang="nl-NL" dirty="0"/>
              <a:t>, </a:t>
            </a:r>
            <a:r>
              <a:rPr lang="nl-NL" dirty="0">
                <a:hlinkClick r:id="rId2"/>
              </a:rPr>
              <a:t>https://themasites.pbl.nl/atlas-regio/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en </a:t>
            </a:r>
            <a:r>
              <a:rPr lang="nl-NL" dirty="0">
                <a:hlinkClick r:id="rId3"/>
              </a:rPr>
              <a:t>https://www.atlasleefomgeving.nl/kaarten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Volgende week volgt meer informatie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12A75F-D06A-A58D-72DA-A6B6E735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Teledetectie en Geo-informatietechnologieën in de landbouw">
            <a:extLst>
              <a:ext uri="{FF2B5EF4-FFF2-40B4-BE49-F238E27FC236}">
                <a16:creationId xmlns:a16="http://schemas.microsoft.com/office/drawing/2014/main" id="{A57D1821-C7B4-D254-339A-0FD2404CE57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05" t="-6729" r="-7358" b="-1268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8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9D27603-66DB-0D77-6B09-CE411052C5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475" y="5475028"/>
            <a:ext cx="5645148" cy="406401"/>
          </a:xfrm>
        </p:spPr>
        <p:txBody>
          <a:bodyPr/>
          <a:lstStyle/>
          <a:p>
            <a:r>
              <a:rPr lang="nl-NL" dirty="0" err="1"/>
              <a:t>Harmnoniepark</a:t>
            </a:r>
            <a:r>
              <a:rPr lang="nl-NL" dirty="0"/>
              <a:t>, Tilburg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F589F-71FA-1874-9FAE-87C6F5903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9" y="1382972"/>
            <a:ext cx="4823846" cy="442912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Field research, observeren van de omgeving en onderzoek doen naar de historie van het gebied. </a:t>
            </a:r>
          </a:p>
          <a:p>
            <a:pPr lvl="1">
              <a:buFontTx/>
              <a:buChar char="-"/>
            </a:pPr>
            <a:r>
              <a:rPr lang="nl-NL" b="1" dirty="0"/>
              <a:t>Flora en fauna </a:t>
            </a:r>
          </a:p>
          <a:p>
            <a:pPr lvl="1">
              <a:buFontTx/>
              <a:buChar char="-"/>
            </a:pPr>
            <a:r>
              <a:rPr lang="nl-NL" b="1" dirty="0"/>
              <a:t>Infrastructuur </a:t>
            </a:r>
          </a:p>
          <a:p>
            <a:pPr lvl="1">
              <a:buFontTx/>
              <a:buChar char="-"/>
            </a:pPr>
            <a:r>
              <a:rPr lang="nl-NL" b="1" dirty="0"/>
              <a:t>Historie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Probeer het gebied vanuit verschillende perspectieven te benaderen. 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dirty="0"/>
              <a:t>Maar sowieso: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dirty="0">
                <a:ea typeface="Calibri" pitchFamily="34" charset="0"/>
                <a:cs typeface="Arial" charset="0"/>
              </a:rPr>
              <a:t>Mogelijkheden op gebied van recreatie;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dirty="0">
                <a:ea typeface="Calibri" pitchFamily="34" charset="0"/>
                <a:cs typeface="Arial" charset="0"/>
              </a:rPr>
              <a:t>Duurzaamheid op gebied van water &amp; energie;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dirty="0">
                <a:ea typeface="Calibri" pitchFamily="34" charset="0"/>
                <a:cs typeface="Arial" charset="0"/>
              </a:rPr>
              <a:t>hoe een gezonde leefstijl gestimuleerd kan worden; 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dirty="0">
                <a:ea typeface="Calibri" pitchFamily="34" charset="0"/>
                <a:cs typeface="Arial" charset="0"/>
              </a:rPr>
              <a:t>het vergroten van de leefbaarheid in het gebied.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dirty="0">
                <a:ea typeface="Calibri" pitchFamily="34" charset="0"/>
                <a:cs typeface="Arial" charset="0"/>
              </a:rPr>
              <a:t>het optimaliseren van reststromen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9ADA66-14E4-ED2E-CF80-18DF02DB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Bezoek aan het gebied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2DF3382-EF1E-130F-BAF1-BEDE66AB9A3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" b="3878"/>
          <a:stretch>
            <a:fillRect/>
          </a:stretch>
        </p:blipFill>
        <p:spPr bwMode="auto">
          <a:xfrm>
            <a:off x="360360" y="1382972"/>
            <a:ext cx="5656263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0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9D27603-66DB-0D77-6B09-CE411052C5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200" y="6020867"/>
            <a:ext cx="5645148" cy="40640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F589F-71FA-1874-9FAE-87C6F5903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9" y="1382972"/>
            <a:ext cx="4823846" cy="4429125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Woensdag:</a:t>
            </a:r>
          </a:p>
          <a:p>
            <a:pPr marL="0" indent="0">
              <a:buNone/>
            </a:pPr>
            <a:r>
              <a:rPr lang="nl-NL" dirty="0"/>
              <a:t>10.00 starten bij BSO monopolie/Harmonie</a:t>
            </a:r>
          </a:p>
          <a:p>
            <a:pPr marL="0" indent="0">
              <a:buNone/>
            </a:pPr>
            <a:r>
              <a:rPr lang="nl-NL" dirty="0"/>
              <a:t>Fieldresearch in het park, denk hierbij aan de eisen van LA1.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Vrijdag:</a:t>
            </a:r>
          </a:p>
          <a:p>
            <a:pPr marL="0" indent="0">
              <a:buNone/>
            </a:pPr>
            <a:r>
              <a:rPr lang="nl-NL" dirty="0"/>
              <a:t>Theorie over GIS en marktonderzoek, daarna brainstormen.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Leerarrangement 1 moet vrijdag ingeleverd worden.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9ADA66-14E4-ED2E-CF80-18DF02DB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week</a:t>
            </a:r>
          </a:p>
        </p:txBody>
      </p:sp>
      <p:pic>
        <p:nvPicPr>
          <p:cNvPr id="9220" name="Picture 4" descr="Zakenman Die Vooruit Kijken En Zich Op Hoge Klip Over Wolk in De Hemel  Bevinden Het Concept Van De Leidersvisie Geïsoleerdeo Illu Stock  Illustratie - Illustration of karakter, berg: 112084924">
            <a:extLst>
              <a:ext uri="{FF2B5EF4-FFF2-40B4-BE49-F238E27FC236}">
                <a16:creationId xmlns:a16="http://schemas.microsoft.com/office/drawing/2014/main" id="{50C98442-9192-5F4D-1A7B-2E39D2CEE55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" b="15408"/>
          <a:stretch/>
        </p:blipFill>
        <p:spPr bwMode="auto">
          <a:xfrm>
            <a:off x="360360" y="1302381"/>
            <a:ext cx="5656262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38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F589F-71FA-1874-9FAE-87C6F5903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9" y="1382972"/>
            <a:ext cx="4823846" cy="4429125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/>
              <a:t>Samenwerkingsovereenkomst </a:t>
            </a:r>
          </a:p>
          <a:p>
            <a:pPr>
              <a:buFontTx/>
              <a:buChar char="-"/>
            </a:pPr>
            <a:r>
              <a:rPr lang="nl-NL" dirty="0"/>
              <a:t>Planning en taakverdeling volgende week</a:t>
            </a:r>
          </a:p>
          <a:p>
            <a:pPr>
              <a:buFontTx/>
              <a:buChar char="-"/>
            </a:pPr>
            <a:r>
              <a:rPr lang="nl-NL" dirty="0"/>
              <a:t>Verdeling desk research en LA1.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9ADA66-14E4-ED2E-CF80-18DF02DB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voor vandaag</a:t>
            </a:r>
          </a:p>
        </p:txBody>
      </p:sp>
      <p:pic>
        <p:nvPicPr>
          <p:cNvPr id="7170" name="Picture 2" descr="Tips conversie optimalisatie check out | Kliq Internet">
            <a:extLst>
              <a:ext uri="{FF2B5EF4-FFF2-40B4-BE49-F238E27FC236}">
                <a16:creationId xmlns:a16="http://schemas.microsoft.com/office/drawing/2014/main" id="{1BF116D7-0BFB-9E0B-4A37-D93C49E7EEB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r="1016"/>
          <a:stretch>
            <a:fillRect/>
          </a:stretch>
        </p:blipFill>
        <p:spPr bwMode="auto">
          <a:xfrm>
            <a:off x="360363" y="1393825"/>
            <a:ext cx="5656262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B13FA-EE19-2AE0-93BD-22228BC4E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3F67FF-5F17-34F8-BC4F-779DA0D85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681746"/>
            <a:ext cx="6508827" cy="441959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Herhaling opdracht</a:t>
            </a:r>
          </a:p>
          <a:p>
            <a:r>
              <a:rPr lang="nl-NL" dirty="0"/>
              <a:t>Herhaling planning en LA 1</a:t>
            </a:r>
          </a:p>
          <a:p>
            <a:r>
              <a:rPr lang="nl-NL" dirty="0"/>
              <a:t>Groepsverdeling</a:t>
            </a:r>
          </a:p>
          <a:p>
            <a:r>
              <a:rPr lang="nl-NL" dirty="0"/>
              <a:t>Samenwerkingsovereenkomst</a:t>
            </a:r>
          </a:p>
          <a:p>
            <a:r>
              <a:rPr lang="nl-NL" dirty="0"/>
              <a:t>Desk research</a:t>
            </a:r>
          </a:p>
          <a:p>
            <a:r>
              <a:rPr lang="nl-NL" dirty="0"/>
              <a:t>Bezoek aan ‘t gebied </a:t>
            </a:r>
          </a:p>
        </p:txBody>
      </p:sp>
      <p:pic>
        <p:nvPicPr>
          <p:cNvPr id="1026" name="Picture 2" descr="Tilburgs Mediafonds opgericht - Gemeente Tilburg">
            <a:extLst>
              <a:ext uri="{FF2B5EF4-FFF2-40B4-BE49-F238E27FC236}">
                <a16:creationId xmlns:a16="http://schemas.microsoft.com/office/drawing/2014/main" id="{7AE380B2-7F06-DA1A-B6AD-BF088D9CE8C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5" r="25435"/>
          <a:stretch/>
        </p:blipFill>
        <p:spPr bwMode="auto">
          <a:xfrm>
            <a:off x="7081024" y="10"/>
            <a:ext cx="5110975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38D8705E-BF15-D171-C1D8-D25B6245F5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C0294-1AB5-4C40-936F-1851C366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07" y="16411"/>
            <a:ext cx="10515600" cy="1325563"/>
          </a:xfrm>
        </p:spPr>
        <p:txBody>
          <a:bodyPr/>
          <a:lstStyle/>
          <a:p>
            <a:r>
              <a:rPr lang="nl-NL"/>
              <a:t>Opdracht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19E2B5-57D3-4B93-B9D6-66A19555D9A2}"/>
              </a:ext>
            </a:extLst>
          </p:cNvPr>
          <p:cNvSpPr txBox="1"/>
          <p:nvPr/>
        </p:nvSpPr>
        <p:spPr>
          <a:xfrm>
            <a:off x="426307" y="967072"/>
            <a:ext cx="11003693" cy="541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 met Yuverta MBO Tilburg wil Ron Ansens, de directeur van BSO </a:t>
            </a:r>
            <a:r>
              <a:rPr lang="nl-NL" sz="16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Monopole</a:t>
            </a:r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ontwerpen voor het stadspark aanleveren bij de gemeente Tilburg waarbij het vergroten van de leefbaarheid en de biodiversiteit centraal moet staan. De ontwerpen zijn onderverdeeld in verschillende thema’s; lifestyle, circulaire economie, vrijetijd, water &amp; energie en stad &amp; wijk.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Circulaire economie 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kan in het gebied in én rondom de BSO zichtbaarheid  gegeven worden aan afvalstromen en reststromen.  </a:t>
            </a: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Lifestyle 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kan je het gebied in én rondom de BSO zo inrichten dat je de zowel de BSO-</a:t>
            </a:r>
            <a:r>
              <a:rPr lang="nl-NL" sz="16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 de wijkbewoners aantrekkelijk en gezond laat consumeren en recreëren.</a:t>
            </a: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Stad &amp; wijk 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kun je het park en de directe omgeving rond het park zo herinrichten dat het de buurtbewoners en BSO-</a:t>
            </a:r>
            <a:r>
              <a:rPr lang="nl-NL" sz="16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verbindt en dat de buurtbewoners minder last ervaren van (o.a. het verkeer van) de BSO?  </a:t>
            </a: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Vrijetijd 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kan in het gebied in én rondom de BSO meer ruimte komen voor kleinschalige activiteiten voor buurtbewoners, BSO-</a:t>
            </a:r>
            <a:r>
              <a:rPr lang="nl-NL" sz="16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hun gasten?   </a:t>
            </a:r>
          </a:p>
          <a:p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&amp; Energie 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BSO zoekt voor het gedeelte in het park waar de kinderen veel spelen een creatieve oplossing voor het grote aanbod van (regen-) water.</a:t>
            </a:r>
          </a:p>
        </p:txBody>
      </p:sp>
    </p:spTree>
    <p:extLst>
      <p:ext uri="{BB962C8B-B14F-4D97-AF65-F5344CB8AC3E}">
        <p14:creationId xmlns:p14="http://schemas.microsoft.com/office/powerpoint/2010/main" val="240280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45DDA52-23B3-4A70-AF42-9F1329AC5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2" r="-2" b="2138"/>
          <a:stretch/>
        </p:blipFill>
        <p:spPr bwMode="auto">
          <a:xfrm>
            <a:off x="192526" y="550518"/>
            <a:ext cx="5799477" cy="2783429"/>
          </a:xfrm>
          <a:prstGeom prst="rect">
            <a:avLst/>
          </a:prstGeom>
          <a:noFill/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6E1CD71-6162-4DF0-8CBB-ACF86340E5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242"/>
          <a:stretch/>
        </p:blipFill>
        <p:spPr bwMode="auto">
          <a:xfrm>
            <a:off x="6191622" y="550517"/>
            <a:ext cx="5796945" cy="2783429"/>
          </a:xfrm>
          <a:prstGeom prst="rect">
            <a:avLst/>
          </a:prstGeom>
          <a:noFill/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FCFA10D-BD5B-4CC5-BE92-55DC13F086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4" r="2" b="2"/>
          <a:stretch/>
        </p:blipFill>
        <p:spPr bwMode="auto">
          <a:xfrm>
            <a:off x="196714" y="3514856"/>
            <a:ext cx="5799477" cy="2792626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A3994A3-05E1-421E-891B-6B33C52B7F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1" r="-1" b="28315"/>
          <a:stretch/>
        </p:blipFill>
        <p:spPr bwMode="auto">
          <a:xfrm>
            <a:off x="6195810" y="3514855"/>
            <a:ext cx="5796945" cy="2792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17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A0AD8-2BBA-448E-A828-CEB453C1E3A9}"/>
              </a:ext>
            </a:extLst>
          </p:cNvPr>
          <p:cNvSpPr txBox="1">
            <a:spLocks/>
          </p:cNvSpPr>
          <p:nvPr/>
        </p:nvSpPr>
        <p:spPr>
          <a:xfrm>
            <a:off x="838200" y="24382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2. Herhaling </a:t>
            </a:r>
            <a:br>
              <a:rPr lang="nl-NL" dirty="0"/>
            </a:br>
            <a:r>
              <a:rPr lang="nl-NL" sz="2800" dirty="0"/>
              <a:t>Planning periode</a:t>
            </a:r>
            <a:endParaRPr lang="nl-NL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08E3B34-B420-498D-83F3-2AA3C8F14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893256"/>
              </p:ext>
            </p:extLst>
          </p:nvPr>
        </p:nvGraphicFramePr>
        <p:xfrm>
          <a:off x="838200" y="1564278"/>
          <a:ext cx="6445357" cy="508824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51361">
                  <a:extLst>
                    <a:ext uri="{9D8B030D-6E8A-4147-A177-3AD203B41FA5}">
                      <a16:colId xmlns:a16="http://schemas.microsoft.com/office/drawing/2014/main" val="3605072931"/>
                    </a:ext>
                  </a:extLst>
                </a:gridCol>
                <a:gridCol w="5593996">
                  <a:extLst>
                    <a:ext uri="{9D8B030D-6E8A-4147-A177-3AD203B41FA5}">
                      <a16:colId xmlns:a16="http://schemas.microsoft.com/office/drawing/2014/main" val="2078154552"/>
                    </a:ext>
                  </a:extLst>
                </a:gridCol>
              </a:tblGrid>
              <a:tr h="2610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</a:rPr>
                        <a:t>Week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effectLst/>
                        </a:rPr>
                        <a:t>Algemene info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extLst>
                  <a:ext uri="{0D108BD9-81ED-4DB2-BD59-A6C34878D82A}">
                    <a16:rowId xmlns:a16="http://schemas.microsoft.com/office/drawing/2014/main" val="3576372524"/>
                  </a:ext>
                </a:extLst>
              </a:tr>
              <a:tr h="662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Opstart en onderzoek gebied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extLst>
                  <a:ext uri="{0D108BD9-81ED-4DB2-BD59-A6C34878D82A}">
                    <a16:rowId xmlns:a16="http://schemas.microsoft.com/office/drawing/2014/main" val="4050300457"/>
                  </a:ext>
                </a:extLst>
              </a:tr>
              <a:tr h="5047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2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Marktonderzoek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Brainstorm proces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extLst>
                  <a:ext uri="{0D108BD9-81ED-4DB2-BD59-A6C34878D82A}">
                    <a16:rowId xmlns:a16="http://schemas.microsoft.com/office/drawing/2014/main" val="2277579980"/>
                  </a:ext>
                </a:extLst>
              </a:tr>
              <a:tr h="2088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Geen IBS-lessen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extLst>
                  <a:ext uri="{0D108BD9-81ED-4DB2-BD59-A6C34878D82A}">
                    <a16:rowId xmlns:a16="http://schemas.microsoft.com/office/drawing/2014/main" val="4057252673"/>
                  </a:ext>
                </a:extLst>
              </a:tr>
              <a:tr h="2999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Beslissen over definitieve bouwstenen voor ontwerp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extLst>
                  <a:ext uri="{0D108BD9-81ED-4DB2-BD59-A6C34878D82A}">
                    <a16:rowId xmlns:a16="http://schemas.microsoft.com/office/drawing/2014/main" val="3665969719"/>
                  </a:ext>
                </a:extLst>
              </a:tr>
              <a:tr h="2088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Start ontwerpfase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extLst>
                  <a:ext uri="{0D108BD9-81ED-4DB2-BD59-A6C34878D82A}">
                    <a16:rowId xmlns:a16="http://schemas.microsoft.com/office/drawing/2014/main" val="2239716604"/>
                  </a:ext>
                </a:extLst>
              </a:tr>
              <a:tr h="2088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Ontwerpfase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extLst>
                  <a:ext uri="{0D108BD9-81ED-4DB2-BD59-A6C34878D82A}">
                    <a16:rowId xmlns:a16="http://schemas.microsoft.com/office/drawing/2014/main" val="3451394311"/>
                  </a:ext>
                </a:extLst>
              </a:tr>
              <a:tr h="3867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7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Afronden ontwerpfase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extLst>
                  <a:ext uri="{0D108BD9-81ED-4DB2-BD59-A6C34878D82A}">
                    <a16:rowId xmlns:a16="http://schemas.microsoft.com/office/drawing/2014/main" val="2509078266"/>
                  </a:ext>
                </a:extLst>
              </a:tr>
              <a:tr h="8006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8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Maandag 27 juni = deadline ontwerp en verslag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Donderdag Parents Café gepland = 30 juni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Donderdag = deadline portfolio feedback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extLst>
                  <a:ext uri="{0D108BD9-81ED-4DB2-BD59-A6C34878D82A}">
                    <a16:rowId xmlns:a16="http://schemas.microsoft.com/office/drawing/2014/main" val="1213319356"/>
                  </a:ext>
                </a:extLst>
              </a:tr>
              <a:tr h="8006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9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Kennistoets = maandag 4 juli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Herkansing portfolio = woensdag 7 juli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Herkansing P4 op vrijdag 8 juli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extLst>
                  <a:ext uri="{0D108BD9-81ED-4DB2-BD59-A6C34878D82A}">
                    <a16:rowId xmlns:a16="http://schemas.microsoft.com/office/drawing/2014/main" val="281224200"/>
                  </a:ext>
                </a:extLst>
              </a:tr>
              <a:tr h="2088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10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Finale herkansing op dinsdag 12 juli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/>
                </a:tc>
                <a:extLst>
                  <a:ext uri="{0D108BD9-81ED-4DB2-BD59-A6C34878D82A}">
                    <a16:rowId xmlns:a16="http://schemas.microsoft.com/office/drawing/2014/main" val="2446657846"/>
                  </a:ext>
                </a:extLst>
              </a:tr>
            </a:tbl>
          </a:graphicData>
        </a:graphic>
      </p:graphicFrame>
      <p:sp>
        <p:nvSpPr>
          <p:cNvPr id="5" name="Pijl: links 4">
            <a:extLst>
              <a:ext uri="{FF2B5EF4-FFF2-40B4-BE49-F238E27FC236}">
                <a16:creationId xmlns:a16="http://schemas.microsoft.com/office/drawing/2014/main" id="{20F877B2-C9D0-4DD9-B791-C31E04599951}"/>
              </a:ext>
            </a:extLst>
          </p:cNvPr>
          <p:cNvSpPr/>
          <p:nvPr/>
        </p:nvSpPr>
        <p:spPr>
          <a:xfrm>
            <a:off x="8213108" y="3007932"/>
            <a:ext cx="2998381" cy="22009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Uitgebreide planning staat op Wiki! </a:t>
            </a:r>
          </a:p>
        </p:txBody>
      </p:sp>
    </p:spTree>
    <p:extLst>
      <p:ext uri="{BB962C8B-B14F-4D97-AF65-F5344CB8AC3E}">
        <p14:creationId xmlns:p14="http://schemas.microsoft.com/office/powerpoint/2010/main" val="32776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55455-AA1C-4984-98F4-AF60B2B7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Leerarrangementen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FDAF152-9DB9-43A3-8454-F99331927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46835"/>
              </p:ext>
            </p:extLst>
          </p:nvPr>
        </p:nvGraphicFramePr>
        <p:xfrm>
          <a:off x="371476" y="1679510"/>
          <a:ext cx="10644867" cy="39014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47781">
                  <a:extLst>
                    <a:ext uri="{9D8B030D-6E8A-4147-A177-3AD203B41FA5}">
                      <a16:colId xmlns:a16="http://schemas.microsoft.com/office/drawing/2014/main" val="3834460612"/>
                    </a:ext>
                  </a:extLst>
                </a:gridCol>
                <a:gridCol w="3548543">
                  <a:extLst>
                    <a:ext uri="{9D8B030D-6E8A-4147-A177-3AD203B41FA5}">
                      <a16:colId xmlns:a16="http://schemas.microsoft.com/office/drawing/2014/main" val="415986387"/>
                    </a:ext>
                  </a:extLst>
                </a:gridCol>
                <a:gridCol w="3548543">
                  <a:extLst>
                    <a:ext uri="{9D8B030D-6E8A-4147-A177-3AD203B41FA5}">
                      <a16:colId xmlns:a16="http://schemas.microsoft.com/office/drawing/2014/main" val="545182260"/>
                    </a:ext>
                  </a:extLst>
                </a:gridCol>
              </a:tblGrid>
              <a:tr h="3610947">
                <a:tc>
                  <a:txBody>
                    <a:bodyPr/>
                    <a:lstStyle/>
                    <a:p>
                      <a:r>
                        <a:rPr lang="nl-NL" sz="2400" b="1" dirty="0">
                          <a:effectLst/>
                        </a:rPr>
                        <a:t>LA 1 Inventariseren Plangebied </a:t>
                      </a:r>
                      <a:r>
                        <a:rPr lang="nl-NL" sz="2400" b="0" dirty="0">
                          <a:effectLst/>
                        </a:rPr>
                        <a:t>= groepsproduct</a:t>
                      </a:r>
                    </a:p>
                    <a:p>
                      <a:endParaRPr lang="nl-NL" sz="3200" b="0" dirty="0">
                        <a:effectLst/>
                      </a:endParaRPr>
                    </a:p>
                    <a:p>
                      <a:r>
                        <a:rPr lang="nl-NL" sz="2400" b="0" dirty="0">
                          <a:effectLst/>
                        </a:rPr>
                        <a:t>Intro = woensdag 11 mei</a:t>
                      </a:r>
                    </a:p>
                    <a:p>
                      <a:r>
                        <a:rPr lang="nl-NL" sz="2400" b="0" dirty="0">
                          <a:effectLst/>
                        </a:rPr>
                        <a:t> </a:t>
                      </a:r>
                      <a:endParaRPr lang="nl-NL" sz="3200" b="0" dirty="0">
                        <a:effectLst/>
                      </a:endParaRPr>
                    </a:p>
                    <a:p>
                      <a:r>
                        <a:rPr lang="nl-NL" sz="2400" b="0" dirty="0">
                          <a:effectLst/>
                        </a:rPr>
                        <a:t>Deadline vrijdag 20 mei </a:t>
                      </a:r>
                      <a:endParaRPr lang="nl-NL" sz="3200" b="0" dirty="0">
                        <a:effectLst/>
                      </a:endParaRPr>
                    </a:p>
                    <a:p>
                      <a:endParaRPr lang="nl-NL" sz="2400" b="0" dirty="0">
                        <a:effectLst/>
                      </a:endParaRPr>
                    </a:p>
                    <a:p>
                      <a:r>
                        <a:rPr lang="nl-NL" sz="2400" b="0" dirty="0" err="1">
                          <a:effectLst/>
                        </a:rPr>
                        <a:t>Feedbackfriends</a:t>
                      </a:r>
                      <a:r>
                        <a:rPr lang="nl-NL" sz="2400" b="0" dirty="0">
                          <a:effectLst/>
                        </a:rPr>
                        <a:t>  woensdag 1 juni </a:t>
                      </a:r>
                      <a:endParaRPr lang="nl-NL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400" b="1" dirty="0">
                          <a:effectLst/>
                        </a:rPr>
                        <a:t>LA 2 Marktonderzoek </a:t>
                      </a:r>
                      <a:r>
                        <a:rPr lang="nl-NL" sz="2400" b="0" dirty="0">
                          <a:effectLst/>
                        </a:rPr>
                        <a:t>= groepsproduct</a:t>
                      </a:r>
                    </a:p>
                    <a:p>
                      <a:endParaRPr lang="nl-NL" sz="3200" b="0" dirty="0">
                        <a:effectLst/>
                      </a:endParaRPr>
                    </a:p>
                    <a:p>
                      <a:r>
                        <a:rPr lang="nl-NL" sz="2400" b="0" dirty="0">
                          <a:effectLst/>
                        </a:rPr>
                        <a:t>Intro = vrijdag 20 mei </a:t>
                      </a:r>
                    </a:p>
                    <a:p>
                      <a:endParaRPr lang="nl-NL" sz="3200" b="0" dirty="0">
                        <a:effectLst/>
                      </a:endParaRPr>
                    </a:p>
                    <a:p>
                      <a:r>
                        <a:rPr lang="nl-NL" sz="2400" b="0" dirty="0">
                          <a:effectLst/>
                        </a:rPr>
                        <a:t>Deadline = vrijdag 3 juni </a:t>
                      </a:r>
                    </a:p>
                    <a:p>
                      <a:endParaRPr lang="nl-NL" sz="3200" b="0" dirty="0">
                        <a:effectLst/>
                      </a:endParaRPr>
                    </a:p>
                    <a:p>
                      <a:r>
                        <a:rPr lang="nl-NL" sz="2400" b="0" dirty="0" err="1">
                          <a:effectLst/>
                        </a:rPr>
                        <a:t>Feedbackfriends</a:t>
                      </a:r>
                      <a:r>
                        <a:rPr lang="nl-NL" sz="2400" b="0" dirty="0">
                          <a:effectLst/>
                        </a:rPr>
                        <a:t> = vrijdag 10 juni </a:t>
                      </a:r>
                      <a:endParaRPr lang="nl-NL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400" b="1" dirty="0">
                          <a:effectLst/>
                        </a:rPr>
                        <a:t>LA 3 Ontwerp </a:t>
                      </a:r>
                      <a:r>
                        <a:rPr lang="nl-NL" sz="2400" b="0" dirty="0">
                          <a:effectLst/>
                        </a:rPr>
                        <a:t>= groepsproduct </a:t>
                      </a:r>
                    </a:p>
                    <a:p>
                      <a:endParaRPr lang="nl-NL" sz="3200" b="0" dirty="0">
                        <a:effectLst/>
                      </a:endParaRPr>
                    </a:p>
                    <a:p>
                      <a:r>
                        <a:rPr lang="nl-NL" sz="2400" b="0" dirty="0">
                          <a:effectLst/>
                        </a:rPr>
                        <a:t>Intro = vrijdag 3 juni </a:t>
                      </a:r>
                    </a:p>
                    <a:p>
                      <a:endParaRPr lang="nl-NL" sz="3200" b="0" dirty="0">
                        <a:effectLst/>
                      </a:endParaRPr>
                    </a:p>
                    <a:p>
                      <a:r>
                        <a:rPr lang="nl-NL" sz="2400" b="0" dirty="0">
                          <a:effectLst/>
                        </a:rPr>
                        <a:t>Deadline  = vrijdag 17 juni </a:t>
                      </a:r>
                      <a:endParaRPr lang="nl-NL" sz="3200" b="0" dirty="0">
                        <a:effectLst/>
                      </a:endParaRPr>
                    </a:p>
                    <a:p>
                      <a:endParaRPr lang="nl-NL" sz="2400" b="0" dirty="0">
                        <a:effectLst/>
                      </a:endParaRPr>
                    </a:p>
                    <a:p>
                      <a:r>
                        <a:rPr lang="nl-NL" sz="2400" b="0" dirty="0" err="1">
                          <a:effectLst/>
                        </a:rPr>
                        <a:t>Feedbackfriends</a:t>
                      </a:r>
                      <a:r>
                        <a:rPr lang="nl-NL" sz="2400" b="0" dirty="0">
                          <a:effectLst/>
                        </a:rPr>
                        <a:t> = vrijdag 24 juni </a:t>
                      </a:r>
                      <a:endParaRPr lang="nl-NL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6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59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47398" y="717376"/>
            <a:ext cx="4948602" cy="1046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Leerdoelen</a:t>
            </a:r>
          </a:p>
          <a:p>
            <a:r>
              <a:rPr lang="nl-NL" sz="1200">
                <a:latin typeface="+mn-lt"/>
                <a:ea typeface="Calibri" pitchFamily="34" charset="0"/>
                <a:cs typeface="Arial" panose="020B0604020202020204" pitchFamily="34" charset="0"/>
              </a:rPr>
              <a:t>Na het maken van dit leerarrangement kun je: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>
                <a:latin typeface="+mn-lt"/>
                <a:ea typeface="Calibri" pitchFamily="34" charset="0"/>
                <a:cs typeface="Arial" panose="020B0604020202020204" pitchFamily="34" charset="0"/>
              </a:rPr>
              <a:t>Wensen van de opdrachtgever in kaart brengen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>
                <a:latin typeface="+mn-lt"/>
                <a:ea typeface="Calibri" pitchFamily="34" charset="0"/>
                <a:cs typeface="Arial" panose="020B0604020202020204" pitchFamily="34" charset="0"/>
              </a:rPr>
              <a:t>Een inventarisatie maken van het plangebied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>
                <a:latin typeface="+mn-lt"/>
                <a:ea typeface="Calibri" pitchFamily="34" charset="0"/>
                <a:cs typeface="Arial" panose="020B0604020202020204" pitchFamily="34" charset="0"/>
              </a:rPr>
              <a:t>Beschikbare bronnen raadplegen en informatie verwerken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43754" y="1908940"/>
            <a:ext cx="4952246" cy="23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</a:p>
          <a:p>
            <a:pPr eaLnBrk="0" hangingPunct="0"/>
            <a:r>
              <a:rPr lang="nl-NL" sz="1200" dirty="0">
                <a:ea typeface="Calibri" pitchFamily="34" charset="0"/>
                <a:cs typeface="Arial" charset="0"/>
              </a:rPr>
              <a:t>Een verslag met daarin: 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Wensen van de opdrachtgever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Zelfgemaakte kaart van het plangebied 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Informatie over de locatie op het gebied van: grondsoort, flora, fauna, infrastructuur en historie 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Inventarisatie van de eerste ideeën op het gebied van : 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Mogelijkheden op gebied van recreatie;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Duurzaamheid op gebied van water &amp; energie;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hoe een gezonde leefstijl gestimuleerd kan worden; 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het vergroten van de leefbaarheid in het gebied.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het optimaliseren van reststromen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436242" y="750644"/>
            <a:ext cx="4044241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Samenwerken</a:t>
            </a:r>
            <a:endParaRPr lang="nl-NL" sz="1200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Dit product maak je met je groepje.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lang="nl-NL" sz="1200" dirty="0" err="1"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cs typeface="Arial" panose="020B0604020202020204" pitchFamily="34" charset="0"/>
              </a:rPr>
              <a:t>Intro LA = woensdag 11 mei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cs typeface="Arial" panose="020B0604020202020204" pitchFamily="34" charset="0"/>
              </a:rPr>
              <a:t>Deadline vrijdag 20 mei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 err="1">
                <a:cs typeface="Arial" panose="020B0604020202020204" pitchFamily="34" charset="0"/>
              </a:rPr>
              <a:t>Feedbackfriends</a:t>
            </a:r>
            <a:r>
              <a:rPr lang="nl-NL" sz="1200" dirty="0">
                <a:cs typeface="Arial" panose="020B0604020202020204" pitchFamily="34" charset="0"/>
              </a:rPr>
              <a:t> woensdag 1 juni 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436243" y="3189683"/>
            <a:ext cx="4044241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Bijeenkomsten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IBS lessen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Bezoek locatie (indien mogelijk)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Projecturen </a:t>
            </a: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7436242" y="4205101"/>
            <a:ext cx="4044241" cy="744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457200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1163638" algn="l"/>
              </a:tabLst>
            </a:pPr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Bronnen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285750" indent="-285750" defTabSz="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hlinkClick r:id="rId3"/>
              </a:rPr>
              <a:t>http://www.buurtmonitor.nl</a:t>
            </a:r>
            <a:endParaRPr lang="nl-NL" sz="1200" dirty="0"/>
          </a:p>
          <a:p>
            <a:pPr marL="285750" indent="-285750" defTabSz="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ea typeface="Calibri" pitchFamily="34" charset="0"/>
                <a:cs typeface="Arial" charset="0"/>
                <a:hlinkClick r:id="rId4"/>
              </a:rPr>
              <a:t>http://www.edugis.nl</a:t>
            </a:r>
            <a:endParaRPr lang="nl-NL" sz="1200" dirty="0">
              <a:ea typeface="Calibri" pitchFamily="34" charset="0"/>
              <a:cs typeface="Arial" charset="0"/>
            </a:endParaRPr>
          </a:p>
        </p:txBody>
      </p:sp>
      <p:sp>
        <p:nvSpPr>
          <p:cNvPr id="14348" name="Tekstvak 23"/>
          <p:cNvSpPr txBox="1">
            <a:spLocks noChangeArrowheads="1"/>
          </p:cNvSpPr>
          <p:nvPr/>
        </p:nvSpPr>
        <p:spPr bwMode="auto">
          <a:xfrm>
            <a:off x="1143754" y="147025"/>
            <a:ext cx="9148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  <a:t>2122 IRG LA1 Inventarisatie opdracht en plangebied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5" cstate="print"/>
          <a:srcRect l="21805" r="10840"/>
          <a:stretch/>
        </p:blipFill>
        <p:spPr>
          <a:xfrm>
            <a:off x="617740" y="717376"/>
            <a:ext cx="365691" cy="503851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868" y="1966742"/>
            <a:ext cx="336563" cy="41072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9531" y="4400509"/>
            <a:ext cx="363900" cy="568913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7822" y="801144"/>
            <a:ext cx="447500" cy="30511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9247" y="4400509"/>
            <a:ext cx="426075" cy="414073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10" cstate="print"/>
          <a:srcRect l="17050" t="33024" r="61669" b="30375"/>
          <a:stretch/>
        </p:blipFill>
        <p:spPr>
          <a:xfrm>
            <a:off x="6859247" y="3157701"/>
            <a:ext cx="396240" cy="383141"/>
          </a:xfrm>
          <a:prstGeom prst="rect">
            <a:avLst/>
          </a:prstGeom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47430" y="4308176"/>
            <a:ext cx="4948569" cy="1969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 err="1">
                <a:solidFill>
                  <a:srgbClr val="FF0000"/>
                </a:solidFill>
                <a:ea typeface="Calibri" pitchFamily="34" charset="0"/>
                <a:cs typeface="Arial" charset="0"/>
              </a:rPr>
              <a:t>Leerpad</a:t>
            </a:r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	</a:t>
            </a:r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	</a:t>
            </a:r>
            <a:r>
              <a:rPr lang="nl-NL" sz="1200" b="1" dirty="0">
                <a:ea typeface="Calibri" pitchFamily="34" charset="0"/>
                <a:cs typeface="Arial" charset="0"/>
              </a:rPr>
              <a:t>	</a:t>
            </a:r>
            <a:br>
              <a:rPr lang="nl-NL" sz="1200" dirty="0">
                <a:ea typeface="Calibri" pitchFamily="34" charset="0"/>
                <a:cs typeface="Arial" charset="0"/>
              </a:rPr>
            </a:br>
            <a:r>
              <a:rPr lang="nl-NL" sz="1200" dirty="0">
                <a:ea typeface="Calibri" pitchFamily="34" charset="0"/>
                <a:cs typeface="Arial" charset="0"/>
              </a:rPr>
              <a:t>- Ga op zoek naar informatie over bovengenoemde onderwerpen.</a:t>
            </a:r>
            <a:br>
              <a:rPr lang="nl-NL" sz="1200" dirty="0">
                <a:ea typeface="Calibri" pitchFamily="34" charset="0"/>
                <a:cs typeface="Arial" charset="0"/>
              </a:rPr>
            </a:br>
            <a:r>
              <a:rPr lang="nl-NL" sz="1200" dirty="0">
                <a:ea typeface="Calibri" pitchFamily="34" charset="0"/>
                <a:cs typeface="Arial" charset="0"/>
              </a:rPr>
              <a:t>- Gebruik beschikbare bronnen om informatieve afbeeldingen te kunnen maken en vinden. Je kunt ook eigen gemaakte foto’s van het gebied in je verslag gebruiken.</a:t>
            </a:r>
            <a:br>
              <a:rPr lang="nl-NL" sz="1200" dirty="0">
                <a:ea typeface="Calibri" pitchFamily="34" charset="0"/>
                <a:cs typeface="Arial" charset="0"/>
              </a:rPr>
            </a:br>
            <a:r>
              <a:rPr lang="nl-NL" sz="1200" dirty="0">
                <a:ea typeface="Calibri" pitchFamily="34" charset="0"/>
                <a:cs typeface="Arial" charset="0"/>
              </a:rPr>
              <a:t>- Maak een kaart van het plangebied. Denk aan de schaal. </a:t>
            </a:r>
          </a:p>
          <a:p>
            <a:pPr eaLnBrk="0" hangingPunct="0"/>
            <a:r>
              <a:rPr lang="nl-NL" sz="1200" dirty="0">
                <a:ea typeface="Calibri" pitchFamily="34" charset="0"/>
                <a:cs typeface="Arial" charset="0"/>
              </a:rPr>
              <a:t>- Zoek vergelijkbare initiatieven in Nederland om inspiratie op te doen voor het ontwerp. </a:t>
            </a:r>
          </a:p>
          <a:p>
            <a:pPr eaLnBrk="0" hangingPunct="0"/>
            <a:r>
              <a:rPr lang="nl-NL" sz="1200" b="1" dirty="0">
                <a:ea typeface="Calibri" pitchFamily="34" charset="0"/>
                <a:cs typeface="Arial" charset="0"/>
              </a:rPr>
              <a:t>Maak veel gebruik van afbeeldingen om je verhaal te ondersteunen.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CD99CF-3589-4233-8C4D-932A8672E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45" y="5107643"/>
            <a:ext cx="2169636" cy="162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23C0D77-CE05-1C48-3CAD-A5DC643A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Leerarrangement 1 bevat onderdelen die gebruikt in je verslag.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5FC42014-58A6-1015-F84D-A4C9F9B159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62950" t="29260" r="12287" b="53182"/>
          <a:stretch/>
        </p:blipFill>
        <p:spPr>
          <a:xfrm>
            <a:off x="1352938" y="1641703"/>
            <a:ext cx="9735016" cy="28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2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12F3E23-1B45-43F7-7960-6A93B701C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475" y="4671628"/>
            <a:ext cx="5645148" cy="40640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C1E78DD-D361-F794-B2B8-537DC4FE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Groepsverdeling 1A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F4DA2422-A855-A478-5EA2-31E846831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92781"/>
              </p:ext>
            </p:extLst>
          </p:nvPr>
        </p:nvGraphicFramePr>
        <p:xfrm>
          <a:off x="371475" y="1833918"/>
          <a:ext cx="5645149" cy="245172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79410">
                  <a:extLst>
                    <a:ext uri="{9D8B030D-6E8A-4147-A177-3AD203B41FA5}">
                      <a16:colId xmlns:a16="http://schemas.microsoft.com/office/drawing/2014/main" val="795038410"/>
                    </a:ext>
                  </a:extLst>
                </a:gridCol>
                <a:gridCol w="1174623">
                  <a:extLst>
                    <a:ext uri="{9D8B030D-6E8A-4147-A177-3AD203B41FA5}">
                      <a16:colId xmlns:a16="http://schemas.microsoft.com/office/drawing/2014/main" val="3204178130"/>
                    </a:ext>
                  </a:extLst>
                </a:gridCol>
                <a:gridCol w="1483736">
                  <a:extLst>
                    <a:ext uri="{9D8B030D-6E8A-4147-A177-3AD203B41FA5}">
                      <a16:colId xmlns:a16="http://schemas.microsoft.com/office/drawing/2014/main" val="1547294277"/>
                    </a:ext>
                  </a:extLst>
                </a:gridCol>
                <a:gridCol w="1607380">
                  <a:extLst>
                    <a:ext uri="{9D8B030D-6E8A-4147-A177-3AD203B41FA5}">
                      <a16:colId xmlns:a16="http://schemas.microsoft.com/office/drawing/2014/main" val="3361504913"/>
                    </a:ext>
                  </a:extLst>
                </a:gridCol>
              </a:tblGrid>
              <a:tr h="39480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u="none" strike="noStrike" dirty="0">
                          <a:effectLst/>
                        </a:rPr>
                        <a:t>CE/WE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u="none" strike="noStrike" dirty="0">
                          <a:effectLst/>
                        </a:rPr>
                        <a:t>LS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u="none" strike="noStrike" dirty="0">
                          <a:effectLst/>
                        </a:rPr>
                        <a:t>VT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4946627"/>
                  </a:ext>
                </a:extLst>
              </a:tr>
              <a:tr h="394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 Montfoort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Luna Catsburg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Imke Reijrink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Roos Mulder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836184"/>
                  </a:ext>
                </a:extLst>
              </a:tr>
              <a:tr h="394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Ties Somers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Maud Verspui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Simon Hamelink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Laoise</a:t>
                      </a: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Bend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7320597"/>
                  </a:ext>
                </a:extLst>
              </a:tr>
              <a:tr h="394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Nevaeh Dekker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Amy Moerland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Mees Nagelkerke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Benthe Nouwens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6934702"/>
                  </a:ext>
                </a:extLst>
              </a:tr>
              <a:tr h="394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Julian van de Pol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Jasper van Laarhoven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Boaz Laan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Luke Pienaar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8788079"/>
                  </a:ext>
                </a:extLst>
              </a:tr>
              <a:tr h="394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 Rozema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Finn Stad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1113248"/>
                  </a:ext>
                </a:extLst>
              </a:tr>
            </a:tbl>
          </a:graphicData>
        </a:graphic>
      </p:graphicFrame>
      <p:pic>
        <p:nvPicPr>
          <p:cNvPr id="5124" name="Picture 4" descr="Samenwerken 3.0, een noodzaak! - IEP Nederland - NLP - Provocatief -  MindSonar">
            <a:extLst>
              <a:ext uri="{FF2B5EF4-FFF2-40B4-BE49-F238E27FC236}">
                <a16:creationId xmlns:a16="http://schemas.microsoft.com/office/drawing/2014/main" id="{51CF6B54-5A03-82DB-1556-5C03E91F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32" y="2795795"/>
            <a:ext cx="3676783" cy="14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929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3233CC-DC56-4099-B801-2926C882592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7CB52C0-9152-45BB-A8F8-9124893604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AF12FA-F7DC-48A3-AD17-EBB6A7728B8E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ThemaYuverta</Template>
  <TotalTime>79</TotalTime>
  <Words>1221</Words>
  <Application>Microsoft Office PowerPoint</Application>
  <PresentationFormat>Breedbeeld</PresentationFormat>
  <Paragraphs>269</Paragraphs>
  <Slides>17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ThemaYuverta</vt:lpstr>
      <vt:lpstr>PowerPoint-presentatie</vt:lpstr>
      <vt:lpstr>Vandaag</vt:lpstr>
      <vt:lpstr>Opdracht</vt:lpstr>
      <vt:lpstr>PowerPoint-presentatie</vt:lpstr>
      <vt:lpstr>PowerPoint-presentatie</vt:lpstr>
      <vt:lpstr>Leerarrangementen </vt:lpstr>
      <vt:lpstr>PowerPoint-presentatie</vt:lpstr>
      <vt:lpstr>Leerarrangement 1 bevat onderdelen die gebruikt in je verslag.</vt:lpstr>
      <vt:lpstr>3. Groepsverdeling 1A</vt:lpstr>
      <vt:lpstr>3. Groepsverdeling 1B</vt:lpstr>
      <vt:lpstr>Groepswerk</vt:lpstr>
      <vt:lpstr>4. Samenwerkingsovereenkomst</vt:lpstr>
      <vt:lpstr>5. Desk research</vt:lpstr>
      <vt:lpstr>GIS, GEO-informatie systemen</vt:lpstr>
      <vt:lpstr>6. Bezoek aan het gebied</vt:lpstr>
      <vt:lpstr>Volgende week</vt:lpstr>
      <vt:lpstr>Check voor vandaag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Gerjan de Ruiter</cp:lastModifiedBy>
  <cp:revision>1</cp:revision>
  <dcterms:created xsi:type="dcterms:W3CDTF">2022-05-13T06:20:34Z</dcterms:created>
  <dcterms:modified xsi:type="dcterms:W3CDTF">2022-05-13T07:55:06Z</dcterms:modified>
</cp:coreProperties>
</file>